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6" d="100"/>
          <a:sy n="86" d="100"/>
        </p:scale>
        <p:origin x="90" y="186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04DAC-E7B9-415A-BBD5-70309BB538D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80BAAC-3343-4A68-A8B2-3D4B9F294CF3}">
      <dgm:prSet/>
      <dgm:spPr/>
      <dgm:t>
        <a:bodyPr/>
        <a:lstStyle/>
        <a:p>
          <a:r>
            <a:rPr lang="en-US" dirty="0"/>
            <a:t>Dataset is collected using the SpaceX API, using ger requests in Python. Then we normalized JSON data. After that we converted dictionary to </a:t>
          </a:r>
          <a:r>
            <a:rPr lang="en-US" dirty="0" err="1"/>
            <a:t>DataFrame</a:t>
          </a:r>
          <a:r>
            <a:rPr lang="en-US" dirty="0"/>
            <a:t>, filtered it and clean missing values.</a:t>
          </a:r>
        </a:p>
      </dgm:t>
    </dgm:pt>
    <dgm:pt modelId="{2CEA6588-EE4C-45D2-AD97-2E4EE7EE6350}" type="parTrans" cxnId="{52875AEB-7EA7-4862-9275-3909703CAA9A}">
      <dgm:prSet/>
      <dgm:spPr/>
      <dgm:t>
        <a:bodyPr/>
        <a:lstStyle/>
        <a:p>
          <a:endParaRPr lang="en-US"/>
        </a:p>
      </dgm:t>
    </dgm:pt>
    <dgm:pt modelId="{B39B51E9-54E1-4EE7-8393-17FD1126DF83}" type="sibTrans" cxnId="{52875AEB-7EA7-4862-9275-3909703CAA9A}">
      <dgm:prSet/>
      <dgm:spPr/>
      <dgm:t>
        <a:bodyPr/>
        <a:lstStyle/>
        <a:p>
          <a:endParaRPr lang="en-US"/>
        </a:p>
      </dgm:t>
    </dgm:pt>
    <dgm:pt modelId="{EDEA6B16-0572-4A33-96FA-764E0D00C1D2}">
      <dgm:prSet/>
      <dgm:spPr/>
      <dgm:t>
        <a:bodyPr/>
        <a:lstStyle/>
        <a:p>
          <a:r>
            <a:rPr lang="en-US" dirty="0"/>
            <a:t>Results shown here: Data Collection – SpaceX API</a:t>
          </a:r>
        </a:p>
      </dgm:t>
    </dgm:pt>
    <dgm:pt modelId="{103A59EC-3405-4EBF-B209-89308265BA2D}" type="parTrans" cxnId="{2891B3C1-4FF8-48EB-B1CF-3BD2342CDE0C}">
      <dgm:prSet/>
      <dgm:spPr/>
      <dgm:t>
        <a:bodyPr/>
        <a:lstStyle/>
        <a:p>
          <a:endParaRPr lang="en-US"/>
        </a:p>
      </dgm:t>
    </dgm:pt>
    <dgm:pt modelId="{F3404286-F9FB-464D-8AE2-8BB4714AB382}" type="sibTrans" cxnId="{2891B3C1-4FF8-48EB-B1CF-3BD2342CDE0C}">
      <dgm:prSet/>
      <dgm:spPr/>
      <dgm:t>
        <a:bodyPr/>
        <a:lstStyle/>
        <a:p>
          <a:endParaRPr lang="en-US"/>
        </a:p>
      </dgm:t>
    </dgm:pt>
    <dgm:pt modelId="{E48B58C9-1BF6-4729-B7AF-8F06AEBFC659}" type="pres">
      <dgm:prSet presAssocID="{91A04DAC-E7B9-415A-BBD5-70309BB538DE}" presName="root" presStyleCnt="0">
        <dgm:presLayoutVars>
          <dgm:dir/>
          <dgm:resizeHandles val="exact"/>
        </dgm:presLayoutVars>
      </dgm:prSet>
      <dgm:spPr/>
    </dgm:pt>
    <dgm:pt modelId="{018793D8-0DA6-4CAD-B4B8-16F1A5C5312F}" type="pres">
      <dgm:prSet presAssocID="{1980BAAC-3343-4A68-A8B2-3D4B9F294CF3}" presName="compNode" presStyleCnt="0"/>
      <dgm:spPr/>
    </dgm:pt>
    <dgm:pt modelId="{EA003BEC-458D-48C9-892B-1B6AA7B8ED09}" type="pres">
      <dgm:prSet presAssocID="{1980BAAC-3343-4A68-A8B2-3D4B9F294CF3}" presName="bgRect" presStyleLbl="bgShp" presStyleIdx="0" presStyleCnt="2" custScaleY="142496"/>
      <dgm:spPr/>
    </dgm:pt>
    <dgm:pt modelId="{EF39A2B5-3D7F-473A-8D5C-CD0A32ECF073}" type="pres">
      <dgm:prSet presAssocID="{1980BAAC-3343-4A68-A8B2-3D4B9F294CF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Програміст"/>
        </a:ext>
      </dgm:extLst>
    </dgm:pt>
    <dgm:pt modelId="{3500F452-9459-4162-964C-FFA2AD6B5B80}" type="pres">
      <dgm:prSet presAssocID="{1980BAAC-3343-4A68-A8B2-3D4B9F294CF3}" presName="spaceRect" presStyleCnt="0"/>
      <dgm:spPr/>
    </dgm:pt>
    <dgm:pt modelId="{6B4BBF38-47B4-4C08-A732-71C4C6996801}" type="pres">
      <dgm:prSet presAssocID="{1980BAAC-3343-4A68-A8B2-3D4B9F294CF3}" presName="parTx" presStyleLbl="revTx" presStyleIdx="0" presStyleCnt="2" custScaleY="145071">
        <dgm:presLayoutVars>
          <dgm:chMax val="0"/>
          <dgm:chPref val="0"/>
        </dgm:presLayoutVars>
      </dgm:prSet>
      <dgm:spPr/>
    </dgm:pt>
    <dgm:pt modelId="{E75D83FB-C74D-430E-8382-B6C3FCB497FC}" type="pres">
      <dgm:prSet presAssocID="{B39B51E9-54E1-4EE7-8393-17FD1126DF83}" presName="sibTrans" presStyleCnt="0"/>
      <dgm:spPr/>
    </dgm:pt>
    <dgm:pt modelId="{A414811C-8CBE-4C59-A127-88D2D0561907}" type="pres">
      <dgm:prSet presAssocID="{EDEA6B16-0572-4A33-96FA-764E0D00C1D2}" presName="compNode" presStyleCnt="0"/>
      <dgm:spPr/>
    </dgm:pt>
    <dgm:pt modelId="{E9842BF5-627C-4E58-A569-3755D9F4884A}" type="pres">
      <dgm:prSet presAssocID="{EDEA6B16-0572-4A33-96FA-764E0D00C1D2}" presName="bgRect" presStyleLbl="bgShp" presStyleIdx="1" presStyleCnt="2" custScaleY="142679"/>
      <dgm:spPr/>
    </dgm:pt>
    <dgm:pt modelId="{7052238F-69F7-4353-B9BE-4B0DB3D27E94}" type="pres">
      <dgm:prSet presAssocID="{EDEA6B16-0572-4A33-96FA-764E0D00C1D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Шредер"/>
        </a:ext>
      </dgm:extLst>
    </dgm:pt>
    <dgm:pt modelId="{1B2D3A20-E99B-4457-9B3D-0E6BACED575A}" type="pres">
      <dgm:prSet presAssocID="{EDEA6B16-0572-4A33-96FA-764E0D00C1D2}" presName="spaceRect" presStyleCnt="0"/>
      <dgm:spPr/>
    </dgm:pt>
    <dgm:pt modelId="{8E42542E-C3AA-4189-A633-9E7EA5523833}" type="pres">
      <dgm:prSet presAssocID="{EDEA6B16-0572-4A33-96FA-764E0D00C1D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EACBB29-FD2F-4C4C-845B-75C7610D4F7F}" type="presOf" srcId="{1980BAAC-3343-4A68-A8B2-3D4B9F294CF3}" destId="{6B4BBF38-47B4-4C08-A732-71C4C6996801}" srcOrd="0" destOrd="0" presId="urn:microsoft.com/office/officeart/2018/2/layout/IconVerticalSolidList"/>
    <dgm:cxn modelId="{FBE8C23D-03A5-4AAA-AB16-547D74A535AE}" type="presOf" srcId="{91A04DAC-E7B9-415A-BBD5-70309BB538DE}" destId="{E48B58C9-1BF6-4729-B7AF-8F06AEBFC659}" srcOrd="0" destOrd="0" presId="urn:microsoft.com/office/officeart/2018/2/layout/IconVerticalSolidList"/>
    <dgm:cxn modelId="{B9245D53-1F44-4ADD-80F0-2B1FE366F0FC}" type="presOf" srcId="{EDEA6B16-0572-4A33-96FA-764E0D00C1D2}" destId="{8E42542E-C3AA-4189-A633-9E7EA5523833}" srcOrd="0" destOrd="0" presId="urn:microsoft.com/office/officeart/2018/2/layout/IconVerticalSolidList"/>
    <dgm:cxn modelId="{2891B3C1-4FF8-48EB-B1CF-3BD2342CDE0C}" srcId="{91A04DAC-E7B9-415A-BBD5-70309BB538DE}" destId="{EDEA6B16-0572-4A33-96FA-764E0D00C1D2}" srcOrd="1" destOrd="0" parTransId="{103A59EC-3405-4EBF-B209-89308265BA2D}" sibTransId="{F3404286-F9FB-464D-8AE2-8BB4714AB382}"/>
    <dgm:cxn modelId="{52875AEB-7EA7-4862-9275-3909703CAA9A}" srcId="{91A04DAC-E7B9-415A-BBD5-70309BB538DE}" destId="{1980BAAC-3343-4A68-A8B2-3D4B9F294CF3}" srcOrd="0" destOrd="0" parTransId="{2CEA6588-EE4C-45D2-AD97-2E4EE7EE6350}" sibTransId="{B39B51E9-54E1-4EE7-8393-17FD1126DF83}"/>
    <dgm:cxn modelId="{41793829-D968-420F-B2E3-6F8E5C89510F}" type="presParOf" srcId="{E48B58C9-1BF6-4729-B7AF-8F06AEBFC659}" destId="{018793D8-0DA6-4CAD-B4B8-16F1A5C5312F}" srcOrd="0" destOrd="0" presId="urn:microsoft.com/office/officeart/2018/2/layout/IconVerticalSolidList"/>
    <dgm:cxn modelId="{84139FFF-2850-4F1E-BEB3-A15636CBE7DE}" type="presParOf" srcId="{018793D8-0DA6-4CAD-B4B8-16F1A5C5312F}" destId="{EA003BEC-458D-48C9-892B-1B6AA7B8ED09}" srcOrd="0" destOrd="0" presId="urn:microsoft.com/office/officeart/2018/2/layout/IconVerticalSolidList"/>
    <dgm:cxn modelId="{EF362736-5B49-4746-8A05-555B70F2B704}" type="presParOf" srcId="{018793D8-0DA6-4CAD-B4B8-16F1A5C5312F}" destId="{EF39A2B5-3D7F-473A-8D5C-CD0A32ECF073}" srcOrd="1" destOrd="0" presId="urn:microsoft.com/office/officeart/2018/2/layout/IconVerticalSolidList"/>
    <dgm:cxn modelId="{784BD272-ED98-43B4-B81F-8A6AAFCB9DCD}" type="presParOf" srcId="{018793D8-0DA6-4CAD-B4B8-16F1A5C5312F}" destId="{3500F452-9459-4162-964C-FFA2AD6B5B80}" srcOrd="2" destOrd="0" presId="urn:microsoft.com/office/officeart/2018/2/layout/IconVerticalSolidList"/>
    <dgm:cxn modelId="{9C3B9600-274E-4C0A-8B2C-19071341F2BF}" type="presParOf" srcId="{018793D8-0DA6-4CAD-B4B8-16F1A5C5312F}" destId="{6B4BBF38-47B4-4C08-A732-71C4C6996801}" srcOrd="3" destOrd="0" presId="urn:microsoft.com/office/officeart/2018/2/layout/IconVerticalSolidList"/>
    <dgm:cxn modelId="{05358981-DC7E-422B-96B2-0CB1A4C0D5D7}" type="presParOf" srcId="{E48B58C9-1BF6-4729-B7AF-8F06AEBFC659}" destId="{E75D83FB-C74D-430E-8382-B6C3FCB497FC}" srcOrd="1" destOrd="0" presId="urn:microsoft.com/office/officeart/2018/2/layout/IconVerticalSolidList"/>
    <dgm:cxn modelId="{3534734A-2A5C-476E-9082-151777C0C558}" type="presParOf" srcId="{E48B58C9-1BF6-4729-B7AF-8F06AEBFC659}" destId="{A414811C-8CBE-4C59-A127-88D2D0561907}" srcOrd="2" destOrd="0" presId="urn:microsoft.com/office/officeart/2018/2/layout/IconVerticalSolidList"/>
    <dgm:cxn modelId="{C40C0F05-6831-4752-81B1-90A40A67B53B}" type="presParOf" srcId="{A414811C-8CBE-4C59-A127-88D2D0561907}" destId="{E9842BF5-627C-4E58-A569-3755D9F4884A}" srcOrd="0" destOrd="0" presId="urn:microsoft.com/office/officeart/2018/2/layout/IconVerticalSolidList"/>
    <dgm:cxn modelId="{DFB69500-1B7C-4E04-B9F1-C2C088CDC6E8}" type="presParOf" srcId="{A414811C-8CBE-4C59-A127-88D2D0561907}" destId="{7052238F-69F7-4353-B9BE-4B0DB3D27E94}" srcOrd="1" destOrd="0" presId="urn:microsoft.com/office/officeart/2018/2/layout/IconVerticalSolidList"/>
    <dgm:cxn modelId="{FD46EE4D-3233-480F-8D67-9ACAAA976BEF}" type="presParOf" srcId="{A414811C-8CBE-4C59-A127-88D2D0561907}" destId="{1B2D3A20-E99B-4457-9B3D-0E6BACED575A}" srcOrd="2" destOrd="0" presId="urn:microsoft.com/office/officeart/2018/2/layout/IconVerticalSolidList"/>
    <dgm:cxn modelId="{C17DFE42-03ED-4298-84CC-4565DF9B1EC6}" type="presParOf" srcId="{A414811C-8CBE-4C59-A127-88D2D0561907}" destId="{8E42542E-C3AA-4189-A633-9E7EA55238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A04DAC-E7B9-415A-BBD5-70309BB538D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80BAAC-3343-4A68-A8B2-3D4B9F294C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First, we did the request to get content using </a:t>
          </a:r>
          <a:r>
            <a:rPr lang="en-US" dirty="0" err="1"/>
            <a:t>BeautifulSoup</a:t>
          </a:r>
          <a:r>
            <a:rPr lang="en-US" dirty="0"/>
            <a:t>. After that we extract all column names from HTML table header and created a data frame by parsing the HTML.</a:t>
          </a:r>
        </a:p>
      </dgm:t>
    </dgm:pt>
    <dgm:pt modelId="{2CEA6588-EE4C-45D2-AD97-2E4EE7EE6350}" type="parTrans" cxnId="{52875AEB-7EA7-4862-9275-3909703CAA9A}">
      <dgm:prSet/>
      <dgm:spPr/>
      <dgm:t>
        <a:bodyPr/>
        <a:lstStyle/>
        <a:p>
          <a:endParaRPr lang="en-US"/>
        </a:p>
      </dgm:t>
    </dgm:pt>
    <dgm:pt modelId="{B39B51E9-54E1-4EE7-8393-17FD1126DF83}" type="sibTrans" cxnId="{52875AEB-7EA7-4862-9275-3909703CAA9A}">
      <dgm:prSet/>
      <dgm:spPr/>
      <dgm:t>
        <a:bodyPr/>
        <a:lstStyle/>
        <a:p>
          <a:endParaRPr lang="en-US"/>
        </a:p>
      </dgm:t>
    </dgm:pt>
    <dgm:pt modelId="{EDEA6B16-0572-4A33-96FA-764E0D00C1D2}">
      <dgm:prSet/>
      <dgm:spPr/>
      <dgm:t>
        <a:bodyPr/>
        <a:lstStyle/>
        <a:p>
          <a:r>
            <a:rPr lang="en-US" dirty="0"/>
            <a:t>Results shown here: Data Collection - Scraping</a:t>
          </a:r>
        </a:p>
      </dgm:t>
    </dgm:pt>
    <dgm:pt modelId="{103A59EC-3405-4EBF-B209-89308265BA2D}" type="parTrans" cxnId="{2891B3C1-4FF8-48EB-B1CF-3BD2342CDE0C}">
      <dgm:prSet/>
      <dgm:spPr/>
      <dgm:t>
        <a:bodyPr/>
        <a:lstStyle/>
        <a:p>
          <a:endParaRPr lang="en-US"/>
        </a:p>
      </dgm:t>
    </dgm:pt>
    <dgm:pt modelId="{F3404286-F9FB-464D-8AE2-8BB4714AB382}" type="sibTrans" cxnId="{2891B3C1-4FF8-48EB-B1CF-3BD2342CDE0C}">
      <dgm:prSet/>
      <dgm:spPr/>
      <dgm:t>
        <a:bodyPr/>
        <a:lstStyle/>
        <a:p>
          <a:endParaRPr lang="en-US"/>
        </a:p>
      </dgm:t>
    </dgm:pt>
    <dgm:pt modelId="{E48B58C9-1BF6-4729-B7AF-8F06AEBFC659}" type="pres">
      <dgm:prSet presAssocID="{91A04DAC-E7B9-415A-BBD5-70309BB538DE}" presName="root" presStyleCnt="0">
        <dgm:presLayoutVars>
          <dgm:dir/>
          <dgm:resizeHandles val="exact"/>
        </dgm:presLayoutVars>
      </dgm:prSet>
      <dgm:spPr/>
    </dgm:pt>
    <dgm:pt modelId="{018793D8-0DA6-4CAD-B4B8-16F1A5C5312F}" type="pres">
      <dgm:prSet presAssocID="{1980BAAC-3343-4A68-A8B2-3D4B9F294CF3}" presName="compNode" presStyleCnt="0"/>
      <dgm:spPr/>
    </dgm:pt>
    <dgm:pt modelId="{EA003BEC-458D-48C9-892B-1B6AA7B8ED09}" type="pres">
      <dgm:prSet presAssocID="{1980BAAC-3343-4A68-A8B2-3D4B9F294CF3}" presName="bgRect" presStyleLbl="bgShp" presStyleIdx="0" presStyleCnt="2" custScaleY="149899"/>
      <dgm:spPr/>
    </dgm:pt>
    <dgm:pt modelId="{EF39A2B5-3D7F-473A-8D5C-CD0A32ECF073}" type="pres">
      <dgm:prSet presAssocID="{1980BAAC-3343-4A68-A8B2-3D4B9F294CF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Програміст"/>
        </a:ext>
      </dgm:extLst>
    </dgm:pt>
    <dgm:pt modelId="{3500F452-9459-4162-964C-FFA2AD6B5B80}" type="pres">
      <dgm:prSet presAssocID="{1980BAAC-3343-4A68-A8B2-3D4B9F294CF3}" presName="spaceRect" presStyleCnt="0"/>
      <dgm:spPr/>
    </dgm:pt>
    <dgm:pt modelId="{6B4BBF38-47B4-4C08-A732-71C4C6996801}" type="pres">
      <dgm:prSet presAssocID="{1980BAAC-3343-4A68-A8B2-3D4B9F294CF3}" presName="parTx" presStyleLbl="revTx" presStyleIdx="0" presStyleCnt="2" custScaleY="155556">
        <dgm:presLayoutVars>
          <dgm:chMax val="0"/>
          <dgm:chPref val="0"/>
        </dgm:presLayoutVars>
      </dgm:prSet>
      <dgm:spPr/>
    </dgm:pt>
    <dgm:pt modelId="{E75D83FB-C74D-430E-8382-B6C3FCB497FC}" type="pres">
      <dgm:prSet presAssocID="{B39B51E9-54E1-4EE7-8393-17FD1126DF83}" presName="sibTrans" presStyleCnt="0"/>
      <dgm:spPr/>
    </dgm:pt>
    <dgm:pt modelId="{A414811C-8CBE-4C59-A127-88D2D0561907}" type="pres">
      <dgm:prSet presAssocID="{EDEA6B16-0572-4A33-96FA-764E0D00C1D2}" presName="compNode" presStyleCnt="0"/>
      <dgm:spPr/>
    </dgm:pt>
    <dgm:pt modelId="{E9842BF5-627C-4E58-A569-3755D9F4884A}" type="pres">
      <dgm:prSet presAssocID="{EDEA6B16-0572-4A33-96FA-764E0D00C1D2}" presName="bgRect" presStyleLbl="bgShp" presStyleIdx="1" presStyleCnt="2"/>
      <dgm:spPr/>
    </dgm:pt>
    <dgm:pt modelId="{7052238F-69F7-4353-B9BE-4B0DB3D27E94}" type="pres">
      <dgm:prSet presAssocID="{EDEA6B16-0572-4A33-96FA-764E0D00C1D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Шредер"/>
        </a:ext>
      </dgm:extLst>
    </dgm:pt>
    <dgm:pt modelId="{1B2D3A20-E99B-4457-9B3D-0E6BACED575A}" type="pres">
      <dgm:prSet presAssocID="{EDEA6B16-0572-4A33-96FA-764E0D00C1D2}" presName="spaceRect" presStyleCnt="0"/>
      <dgm:spPr/>
    </dgm:pt>
    <dgm:pt modelId="{8E42542E-C3AA-4189-A633-9E7EA5523833}" type="pres">
      <dgm:prSet presAssocID="{EDEA6B16-0572-4A33-96FA-764E0D00C1D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EACBB29-FD2F-4C4C-845B-75C7610D4F7F}" type="presOf" srcId="{1980BAAC-3343-4A68-A8B2-3D4B9F294CF3}" destId="{6B4BBF38-47B4-4C08-A732-71C4C6996801}" srcOrd="0" destOrd="0" presId="urn:microsoft.com/office/officeart/2018/2/layout/IconVerticalSolidList"/>
    <dgm:cxn modelId="{FBE8C23D-03A5-4AAA-AB16-547D74A535AE}" type="presOf" srcId="{91A04DAC-E7B9-415A-BBD5-70309BB538DE}" destId="{E48B58C9-1BF6-4729-B7AF-8F06AEBFC659}" srcOrd="0" destOrd="0" presId="urn:microsoft.com/office/officeart/2018/2/layout/IconVerticalSolidList"/>
    <dgm:cxn modelId="{B9245D53-1F44-4ADD-80F0-2B1FE366F0FC}" type="presOf" srcId="{EDEA6B16-0572-4A33-96FA-764E0D00C1D2}" destId="{8E42542E-C3AA-4189-A633-9E7EA5523833}" srcOrd="0" destOrd="0" presId="urn:microsoft.com/office/officeart/2018/2/layout/IconVerticalSolidList"/>
    <dgm:cxn modelId="{2891B3C1-4FF8-48EB-B1CF-3BD2342CDE0C}" srcId="{91A04DAC-E7B9-415A-BBD5-70309BB538DE}" destId="{EDEA6B16-0572-4A33-96FA-764E0D00C1D2}" srcOrd="1" destOrd="0" parTransId="{103A59EC-3405-4EBF-B209-89308265BA2D}" sibTransId="{F3404286-F9FB-464D-8AE2-8BB4714AB382}"/>
    <dgm:cxn modelId="{52875AEB-7EA7-4862-9275-3909703CAA9A}" srcId="{91A04DAC-E7B9-415A-BBD5-70309BB538DE}" destId="{1980BAAC-3343-4A68-A8B2-3D4B9F294CF3}" srcOrd="0" destOrd="0" parTransId="{2CEA6588-EE4C-45D2-AD97-2E4EE7EE6350}" sibTransId="{B39B51E9-54E1-4EE7-8393-17FD1126DF83}"/>
    <dgm:cxn modelId="{41793829-D968-420F-B2E3-6F8E5C89510F}" type="presParOf" srcId="{E48B58C9-1BF6-4729-B7AF-8F06AEBFC659}" destId="{018793D8-0DA6-4CAD-B4B8-16F1A5C5312F}" srcOrd="0" destOrd="0" presId="urn:microsoft.com/office/officeart/2018/2/layout/IconVerticalSolidList"/>
    <dgm:cxn modelId="{84139FFF-2850-4F1E-BEB3-A15636CBE7DE}" type="presParOf" srcId="{018793D8-0DA6-4CAD-B4B8-16F1A5C5312F}" destId="{EA003BEC-458D-48C9-892B-1B6AA7B8ED09}" srcOrd="0" destOrd="0" presId="urn:microsoft.com/office/officeart/2018/2/layout/IconVerticalSolidList"/>
    <dgm:cxn modelId="{EF362736-5B49-4746-8A05-555B70F2B704}" type="presParOf" srcId="{018793D8-0DA6-4CAD-B4B8-16F1A5C5312F}" destId="{EF39A2B5-3D7F-473A-8D5C-CD0A32ECF073}" srcOrd="1" destOrd="0" presId="urn:microsoft.com/office/officeart/2018/2/layout/IconVerticalSolidList"/>
    <dgm:cxn modelId="{784BD272-ED98-43B4-B81F-8A6AAFCB9DCD}" type="presParOf" srcId="{018793D8-0DA6-4CAD-B4B8-16F1A5C5312F}" destId="{3500F452-9459-4162-964C-FFA2AD6B5B80}" srcOrd="2" destOrd="0" presId="urn:microsoft.com/office/officeart/2018/2/layout/IconVerticalSolidList"/>
    <dgm:cxn modelId="{9C3B9600-274E-4C0A-8B2C-19071341F2BF}" type="presParOf" srcId="{018793D8-0DA6-4CAD-B4B8-16F1A5C5312F}" destId="{6B4BBF38-47B4-4C08-A732-71C4C6996801}" srcOrd="3" destOrd="0" presId="urn:microsoft.com/office/officeart/2018/2/layout/IconVerticalSolidList"/>
    <dgm:cxn modelId="{05358981-DC7E-422B-96B2-0CB1A4C0D5D7}" type="presParOf" srcId="{E48B58C9-1BF6-4729-B7AF-8F06AEBFC659}" destId="{E75D83FB-C74D-430E-8382-B6C3FCB497FC}" srcOrd="1" destOrd="0" presId="urn:microsoft.com/office/officeart/2018/2/layout/IconVerticalSolidList"/>
    <dgm:cxn modelId="{3534734A-2A5C-476E-9082-151777C0C558}" type="presParOf" srcId="{E48B58C9-1BF6-4729-B7AF-8F06AEBFC659}" destId="{A414811C-8CBE-4C59-A127-88D2D0561907}" srcOrd="2" destOrd="0" presId="urn:microsoft.com/office/officeart/2018/2/layout/IconVerticalSolidList"/>
    <dgm:cxn modelId="{C40C0F05-6831-4752-81B1-90A40A67B53B}" type="presParOf" srcId="{A414811C-8CBE-4C59-A127-88D2D0561907}" destId="{E9842BF5-627C-4E58-A569-3755D9F4884A}" srcOrd="0" destOrd="0" presId="urn:microsoft.com/office/officeart/2018/2/layout/IconVerticalSolidList"/>
    <dgm:cxn modelId="{DFB69500-1B7C-4E04-B9F1-C2C088CDC6E8}" type="presParOf" srcId="{A414811C-8CBE-4C59-A127-88D2D0561907}" destId="{7052238F-69F7-4353-B9BE-4B0DB3D27E94}" srcOrd="1" destOrd="0" presId="urn:microsoft.com/office/officeart/2018/2/layout/IconVerticalSolidList"/>
    <dgm:cxn modelId="{FD46EE4D-3233-480F-8D67-9ACAAA976BEF}" type="presParOf" srcId="{A414811C-8CBE-4C59-A127-88D2D0561907}" destId="{1B2D3A20-E99B-4457-9B3D-0E6BACED575A}" srcOrd="2" destOrd="0" presId="urn:microsoft.com/office/officeart/2018/2/layout/IconVerticalSolidList"/>
    <dgm:cxn modelId="{C17DFE42-03ED-4298-84CC-4565DF9B1EC6}" type="presParOf" srcId="{A414811C-8CBE-4C59-A127-88D2D0561907}" destId="{8E42542E-C3AA-4189-A633-9E7EA55238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03BEC-458D-48C9-892B-1B6AA7B8ED09}">
      <dsp:nvSpPr>
        <dsp:cNvPr id="0" name=""/>
        <dsp:cNvSpPr/>
      </dsp:nvSpPr>
      <dsp:spPr>
        <a:xfrm>
          <a:off x="0" y="174941"/>
          <a:ext cx="6784744" cy="21528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9A2B5-3D7F-473A-8D5C-CD0A32ECF073}">
      <dsp:nvSpPr>
        <dsp:cNvPr id="0" name=""/>
        <dsp:cNvSpPr/>
      </dsp:nvSpPr>
      <dsp:spPr>
        <a:xfrm>
          <a:off x="457026" y="835899"/>
          <a:ext cx="830956" cy="8309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F38-47B4-4C08-A732-71C4C6996801}">
      <dsp:nvSpPr>
        <dsp:cNvPr id="0" name=""/>
        <dsp:cNvSpPr/>
      </dsp:nvSpPr>
      <dsp:spPr>
        <a:xfrm>
          <a:off x="1745009" y="155489"/>
          <a:ext cx="5039734" cy="219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896" tIns="159896" rIns="159896" bIns="15989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Dataset is collected using the SpaceX API, using ger requests in Python. Then we normalized JSON data. After that we converted dictionary to </a:t>
          </a:r>
          <a:r>
            <a:rPr lang="en-US" sz="2200" kern="1200" dirty="0" err="1"/>
            <a:t>DataFrame</a:t>
          </a:r>
          <a:r>
            <a:rPr lang="en-US" sz="2200" kern="1200" dirty="0"/>
            <a:t>, filtered it and clean missing values.</a:t>
          </a:r>
        </a:p>
      </dsp:txBody>
      <dsp:txXfrm>
        <a:off x="1745009" y="155489"/>
        <a:ext cx="5039734" cy="2191777"/>
      </dsp:txXfrm>
    </dsp:sp>
    <dsp:sp modelId="{E9842BF5-627C-4E58-A569-3755D9F4884A}">
      <dsp:nvSpPr>
        <dsp:cNvPr id="0" name=""/>
        <dsp:cNvSpPr/>
      </dsp:nvSpPr>
      <dsp:spPr>
        <a:xfrm>
          <a:off x="0" y="2724974"/>
          <a:ext cx="6784744" cy="21556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2238F-69F7-4353-B9BE-4B0DB3D27E94}">
      <dsp:nvSpPr>
        <dsp:cNvPr id="0" name=""/>
        <dsp:cNvSpPr/>
      </dsp:nvSpPr>
      <dsp:spPr>
        <a:xfrm>
          <a:off x="457026" y="3387315"/>
          <a:ext cx="830956" cy="8309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2542E-C3AA-4189-A633-9E7EA5523833}">
      <dsp:nvSpPr>
        <dsp:cNvPr id="0" name=""/>
        <dsp:cNvSpPr/>
      </dsp:nvSpPr>
      <dsp:spPr>
        <a:xfrm>
          <a:off x="1745009" y="3047378"/>
          <a:ext cx="5039734" cy="151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896" tIns="159896" rIns="159896" bIns="15989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Results shown here: Data Collection – SpaceX API</a:t>
          </a:r>
        </a:p>
      </dsp:txBody>
      <dsp:txXfrm>
        <a:off x="1745009" y="3047378"/>
        <a:ext cx="5039734" cy="151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03BEC-458D-48C9-892B-1B6AA7B8ED09}">
      <dsp:nvSpPr>
        <dsp:cNvPr id="0" name=""/>
        <dsp:cNvSpPr/>
      </dsp:nvSpPr>
      <dsp:spPr>
        <a:xfrm>
          <a:off x="0" y="460100"/>
          <a:ext cx="6784744" cy="23605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9A2B5-3D7F-473A-8D5C-CD0A32ECF073}">
      <dsp:nvSpPr>
        <dsp:cNvPr id="0" name=""/>
        <dsp:cNvSpPr/>
      </dsp:nvSpPr>
      <dsp:spPr>
        <a:xfrm>
          <a:off x="476364" y="1207315"/>
          <a:ext cx="866117" cy="866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F38-47B4-4C08-A732-71C4C6996801}">
      <dsp:nvSpPr>
        <dsp:cNvPr id="0" name=""/>
        <dsp:cNvSpPr/>
      </dsp:nvSpPr>
      <dsp:spPr>
        <a:xfrm>
          <a:off x="1818847" y="415558"/>
          <a:ext cx="4965896" cy="2449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62" tIns="166662" rIns="166662" bIns="16666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First, we did the request to get content using </a:t>
          </a:r>
          <a:r>
            <a:rPr lang="en-US" sz="2300" kern="1200" dirty="0" err="1"/>
            <a:t>BeautifulSoup</a:t>
          </a:r>
          <a:r>
            <a:rPr lang="en-US" sz="2300" kern="1200" dirty="0"/>
            <a:t>. After that we extract all column names from HTML table header and created a data frame by parsing the HTML.</a:t>
          </a:r>
        </a:p>
      </dsp:txBody>
      <dsp:txXfrm>
        <a:off x="1818847" y="415558"/>
        <a:ext cx="4965896" cy="2449632"/>
      </dsp:txXfrm>
    </dsp:sp>
    <dsp:sp modelId="{E9842BF5-627C-4E58-A569-3755D9F4884A}">
      <dsp:nvSpPr>
        <dsp:cNvPr id="0" name=""/>
        <dsp:cNvSpPr/>
      </dsp:nvSpPr>
      <dsp:spPr>
        <a:xfrm>
          <a:off x="0" y="3258880"/>
          <a:ext cx="6784744" cy="157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2238F-69F7-4353-B9BE-4B0DB3D27E94}">
      <dsp:nvSpPr>
        <dsp:cNvPr id="0" name=""/>
        <dsp:cNvSpPr/>
      </dsp:nvSpPr>
      <dsp:spPr>
        <a:xfrm>
          <a:off x="476364" y="3613201"/>
          <a:ext cx="866117" cy="866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2542E-C3AA-4189-A633-9E7EA5523833}">
      <dsp:nvSpPr>
        <dsp:cNvPr id="0" name=""/>
        <dsp:cNvSpPr/>
      </dsp:nvSpPr>
      <dsp:spPr>
        <a:xfrm>
          <a:off x="1818847" y="3258880"/>
          <a:ext cx="4965896" cy="1574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62" tIns="166662" rIns="166662" bIns="16666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Results shown here: Data Collection - Scraping</a:t>
          </a:r>
        </a:p>
      </dsp:txBody>
      <dsp:txXfrm>
        <a:off x="1818847" y="3258880"/>
        <a:ext cx="4965896" cy="1574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FREDERICKV ALBORNOZ ESCOBEDO</a:t>
            </a:r>
          </a:p>
          <a:p>
            <a:r>
              <a:rPr lang="uk-UA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</a:t>
            </a:r>
            <a:r>
              <a:rPr lang="en-US" baseline="30000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December, 2023</a:t>
            </a:r>
            <a:endParaRPr lang="en-US" baseline="30000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82809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data wrangling we performed Exploratory Data Analysis (EDA) and found some patterns in data:</a:t>
            </a:r>
          </a:p>
          <a:p>
            <a:pPr lvl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Identify and </a:t>
            </a: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calculate the percentage of the missing values in each attribute, also identify types of columns</a:t>
            </a:r>
          </a:p>
          <a:p>
            <a:pPr lvl="1"/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Calculate the number of launches on each site</a:t>
            </a:r>
          </a:p>
          <a:p>
            <a:pPr lvl="1"/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Calculate the number and occurrence of each orbit</a:t>
            </a:r>
          </a:p>
          <a:p>
            <a:pPr lvl="1"/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Calculate the number and occurrence of mission outcome of the orbit</a:t>
            </a:r>
          </a:p>
          <a:p>
            <a:pPr lvl="1"/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Create a landing outcome label from Outcome column</a:t>
            </a:r>
          </a:p>
          <a:p>
            <a:r>
              <a:rPr lang="en-US" dirty="0"/>
              <a:t>Results shown here: </a:t>
            </a:r>
            <a:r>
              <a:rPr lang="en-GB" dirty="0"/>
              <a:t>Data wrangling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59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As a result, we got visualization of the relationship between </a:t>
            </a:r>
            <a:r>
              <a:rPr lang="en-GB" dirty="0"/>
              <a:t>Flight Number and Launch Site, Payload and Launch Site, success rate of each orbit type, </a:t>
            </a:r>
            <a:r>
              <a:rPr lang="en-US" dirty="0" err="1"/>
              <a:t>FlightNumber</a:t>
            </a:r>
            <a:r>
              <a:rPr lang="en-US" dirty="0"/>
              <a:t> and Orbit type, Payload and Orbit type. </a:t>
            </a:r>
            <a:r>
              <a:rPr lang="en-GB" dirty="0"/>
              <a:t>Visualize the launch success yearly trend.</a:t>
            </a:r>
          </a:p>
          <a:p>
            <a:r>
              <a:rPr lang="en-GB" dirty="0"/>
              <a:t>Also, we </a:t>
            </a:r>
            <a:r>
              <a:rPr lang="en-GB" b="0" i="0" dirty="0">
                <a:effectLst/>
                <a:latin typeface="system-ui"/>
              </a:rPr>
              <a:t>made some features engineering:</a:t>
            </a:r>
            <a:endParaRPr lang="en-GB" dirty="0"/>
          </a:p>
          <a:p>
            <a:pPr lvl="1"/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Create dummy variables to categorical columns</a:t>
            </a:r>
          </a:p>
          <a:p>
            <a:pPr lvl="1"/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Cast all numeric columns to `float64` using one hot encoding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/>
              <a:t>Results shown here: </a:t>
            </a:r>
            <a:r>
              <a:rPr lang="en-GB" dirty="0"/>
              <a:t>Data wrangling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1872"/>
            <a:ext cx="10515600" cy="479604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/>
              <a:t>After connecting to database, we performed EDA with SQL by executing queries to get some insights from data: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unique launch sites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launch sites which begin with ‘CCA’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total </a:t>
            </a: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payload mass carried by boosters launched by NASA (CRS)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the date when the first successful landing outcome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the names of the boosters which have success in drone ship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the names of the </a:t>
            </a:r>
            <a:r>
              <a:rPr lang="en-GB" sz="19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the month names, failure </a:t>
            </a:r>
            <a:r>
              <a:rPr lang="en-GB" sz="19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 in drone ship, booster versions, </a:t>
            </a:r>
            <a:r>
              <a:rPr lang="en-GB" sz="19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 for the months in year 2015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the count of landing outcomes (such as Failure (drone ship) or Success (ground pad)) between the date 2010-06-04 and 2017-03-20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Results shown here: EDA with SQL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During building an interactive map with Folium we used: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b="1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Circles: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To mark region where is something placed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b="1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Markers: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To highlight the name of circles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b="1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Marker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900" b="1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Cluster: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To simplify the map as it contains a lot of markers in the same or almost the same coordinates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b="1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Mouse Position: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To get a coordinates of position where mouse placed at a map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b="1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Polyline: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To draw a line from coordinate1 to coordinate2 and show distance</a:t>
            </a:r>
          </a:p>
          <a:p>
            <a:r>
              <a:rPr lang="en-US" dirty="0"/>
              <a:t>Adding this interactive things, we simplify understanding of map and our results</a:t>
            </a:r>
          </a:p>
          <a:p>
            <a:r>
              <a:rPr lang="en-US" dirty="0"/>
              <a:t>Results shown here: </a:t>
            </a:r>
            <a:r>
              <a:rPr lang="en-GB" dirty="0"/>
              <a:t>Launch Sites Locations Analysis with Folium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During building a Dashboards we added: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a dropdown list which shows all launch sites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a pie chart to show </a:t>
            </a: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the total successful launches count for all sites and for specific launch site show the Success vs. Failed counts for the site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a slider to select payload range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a scatter chart to show the correlation between payload and launch success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This plots and interaction allows us quickly visualize very useful information.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Results shown here: </a:t>
            </a:r>
            <a:r>
              <a:rPr lang="en-GB" dirty="0"/>
              <a:t>Application with </a:t>
            </a:r>
            <a:r>
              <a:rPr lang="en-GB" dirty="0" err="1"/>
              <a:t>Plotly</a:t>
            </a:r>
            <a:r>
              <a:rPr lang="en-GB" dirty="0"/>
              <a:t> Dash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After loading our datasets, we normalize it and split it on test and on train datasets.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After that we make experiments and trying to fit our data to different methods of ML. We created: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Logistic Regression Model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K-neighbors Classifier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After that we calculated the score and show confusion matrix of each method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Results shown here: </a:t>
            </a:r>
            <a:r>
              <a:rPr lang="en-GB" dirty="0"/>
              <a:t>Machine Learning Prediction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771911" cy="481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The more flights, the more payload mass needed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Rate of success depends on orbit type and number of flights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Depending on orbit type, we can understand how many payload mass we need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Success rate grown with newer technologies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Interactive analytics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Launch sites close to Equator, coastline, railway and highway, but not close to cities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The best results of prediction shows Decision Tree method and the lowest accuracy have KNN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highest number of flights was made from CCAFS SLC 40. At the same time, this launch site have the highest number of flights. A lot of flights was failure.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E6EAEF-E166-72A6-C27C-53A5DDEF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77" y="1657822"/>
            <a:ext cx="5391902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812205"/>
            <a:ext cx="9870280" cy="20691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This scatter shows that most of flights have payload mass less then 8000 kg. Launch site called VAFB SLC 4E did not have payload mass more then 10 000 kg.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6B431D-0634-C3A8-F1CD-6AE08DB65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7955"/>
            <a:ext cx="10515600" cy="20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This bar chart shows that orbit SO does not have success rate. ES-L1, GEO, HEO and SSO orbit types have 100%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3D9560-02A9-68E9-D360-F588E0B8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783" y="1721170"/>
            <a:ext cx="5715798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786999" cy="412118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Flights to LEO, ES-L1, HEO and SSO orbits with increasing number of flights become successful. At the same time, flights to GTO, ISS, PO and VLEO  orbits did not depends on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AFD53B-912C-2667-963A-88B7C001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64" y="1556185"/>
            <a:ext cx="5430008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Flights to most of orbits need less payload mass then 8 000.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Flight to VLEO needs more then 12 000 payload mass.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43EE5A-4C55-B5E0-FA3D-ED0CC488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43" y="1677403"/>
            <a:ext cx="581106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From 2010 to 2013 rate was fully failure.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From 2013 rate becomes bigger and bigger yearly.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0897D3-F52D-27F9-5D86-15433E0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938" y="1631609"/>
            <a:ext cx="5401429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E9F0DC-282C-6C13-9BCF-CC2FF4DC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00" y="2672376"/>
            <a:ext cx="10542199" cy="28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39725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5BB1EE-AAD2-2F71-398B-BD9E9A0C9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10" y="1554548"/>
            <a:ext cx="7154962" cy="43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97989-2A28-EAB8-934B-A0D83E624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11" y="3019547"/>
            <a:ext cx="11094799" cy="199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7A4DA1-98EC-349C-FFD7-2B33CE3F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54" y="2709762"/>
            <a:ext cx="11307291" cy="20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date of the first successful landing outcome on ground pad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C987C7-7DFA-3DB1-52A9-DF80A8B8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06" y="3060999"/>
            <a:ext cx="9890952" cy="18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names of boosters which have successfully landed on drone ship and had payload mass greater than 4000 but less than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874754-9F6C-AD94-D423-AFC4EB37E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37" y="3087974"/>
            <a:ext cx="9022126" cy="25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11810"/>
            <a:ext cx="10515600" cy="36343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if the Falcon 9 first stage will land 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 on the Falcon 9 first-stage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interactive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Applying Machine Learning to determine if the first stage of Falcon 9 will land successfully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2088C3-E296-4AEB-E7CF-7AB85CB0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94" y="2859464"/>
            <a:ext cx="9702233" cy="27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0868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9DA2D0-883B-5D3B-6BD0-9708B304C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35"/>
          <a:stretch/>
        </p:blipFill>
        <p:spPr>
          <a:xfrm>
            <a:off x="5269353" y="1575377"/>
            <a:ext cx="5043880" cy="493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failed </a:t>
            </a:r>
            <a:r>
              <a:rPr lang="en-US" dirty="0" err="1"/>
              <a:t>landing_outcomes</a:t>
            </a:r>
            <a:r>
              <a:rPr lang="en-US" dirty="0"/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568CBC-46D5-10E5-009A-E63D32AC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269" y="3027362"/>
            <a:ext cx="9845462" cy="21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17D8B1-7FDE-2D5F-5A99-FA76C8AC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22" y="3429001"/>
            <a:ext cx="10040720" cy="268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4637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There is shown all launch sites. As we can see, they placed close to Equator line and to the coasts.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159122-74FB-630F-7FAE-EEC74E73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031" y="1922870"/>
            <a:ext cx="5601482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93608" y="925784"/>
            <a:ext cx="4971957" cy="719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dirty="0">
                <a:solidFill>
                  <a:srgbClr val="0B49CB"/>
                </a:solidFill>
                <a:latin typeface="Abadi" panose="020B0604020104020204" pitchFamily="34" charset="0"/>
              </a:rPr>
              <a:t>Color-labeled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1545" y="2170576"/>
            <a:ext cx="409526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From the color-labeled markers, we are be able to easily identify which launch sites have relatively high success rates.</a:t>
            </a:r>
          </a:p>
          <a:p>
            <a:pPr>
              <a:spcBef>
                <a:spcPts val="1400"/>
              </a:spcBef>
            </a:pPr>
            <a:r>
              <a:rPr lang="en-US" dirty="0"/>
              <a:t>Green markers = success and red markers = failure</a:t>
            </a:r>
          </a:p>
        </p:txBody>
      </p:sp>
      <p:pic>
        <p:nvPicPr>
          <p:cNvPr id="4" name="Рисунок 3" descr="Зображення, що містить карта, атлант, текст&#10;&#10;Автоматично згенерований опис">
            <a:extLst>
              <a:ext uri="{FF2B5EF4-FFF2-40B4-BE49-F238E27FC236}">
                <a16:creationId xmlns:a16="http://schemas.microsoft.com/office/drawing/2014/main" id="{F39F8185-3D62-2B64-F48F-DB645648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7" r="-2" b="-2"/>
          <a:stretch/>
        </p:blipFill>
        <p:spPr>
          <a:xfrm>
            <a:off x="5065566" y="10"/>
            <a:ext cx="7032825" cy="43788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D35268-6FBE-0BCD-C050-3F804C7C5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068597" y="0"/>
            <a:ext cx="123401" cy="3290157"/>
          </a:xfrm>
          <a:prstGeom prst="rect">
            <a:avLst/>
          </a:prstGeom>
          <a:gradFill>
            <a:gsLst>
              <a:gs pos="20000">
                <a:schemeClr val="accent3"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 descr="Зображення, що містить карта&#10;&#10;Автоматично згенерований опис">
            <a:extLst>
              <a:ext uri="{FF2B5EF4-FFF2-40B4-BE49-F238E27FC236}">
                <a16:creationId xmlns:a16="http://schemas.microsoft.com/office/drawing/2014/main" id="{0B094C4A-9EE4-96D8-C5AD-92826FD85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0" r="9311" b="1"/>
          <a:stretch/>
        </p:blipFill>
        <p:spPr>
          <a:xfrm>
            <a:off x="5065566" y="4378817"/>
            <a:ext cx="3524828" cy="2479183"/>
          </a:xfrm>
          <a:prstGeom prst="rect">
            <a:avLst/>
          </a:prstGeom>
        </p:spPr>
      </p:pic>
      <p:pic>
        <p:nvPicPr>
          <p:cNvPr id="7" name="Рисунок 6" descr="Зображення, що містить знімок екрана, коло, схема, карта&#10;&#10;Автоматично згенерований опис">
            <a:extLst>
              <a:ext uri="{FF2B5EF4-FFF2-40B4-BE49-F238E27FC236}">
                <a16:creationId xmlns:a16="http://schemas.microsoft.com/office/drawing/2014/main" id="{BFEBDD4E-74A9-67A1-434E-0750C378ED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17495"/>
          <a:stretch/>
        </p:blipFill>
        <p:spPr>
          <a:xfrm>
            <a:off x="8573563" y="4378818"/>
            <a:ext cx="3524828" cy="24791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0B02E-2A29-A1CD-0D60-A9E1681AF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DB760236-1E5E-7CEA-DCDD-21F3FB288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30D6BAEE-FD58-F5B7-5CF3-A74EB385D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9100" y="1690688"/>
            <a:ext cx="6896101" cy="17383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Here is shown distance from one launch site to closest railway, highway and coastline. Also, here is shown distance to </a:t>
            </a:r>
            <a:r>
              <a:rPr lang="en-US" dirty="0" err="1"/>
              <a:t>Malbourne</a:t>
            </a:r>
            <a:r>
              <a:rPr lang="en-US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Distance from a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00FBCC-CBF5-165C-3A7D-79AA7D40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770" y="1690690"/>
            <a:ext cx="2605141" cy="49474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3AF8C9-862D-89E4-74A1-3CB80DD03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498" y="3295650"/>
            <a:ext cx="4985775" cy="334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2184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pie chart shows percentage of successful launch comparing with other sites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launched by sites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69F48F-2B69-A1FB-F7B6-46F884399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493" y="2021642"/>
            <a:ext cx="6697874" cy="34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63486"/>
            <a:ext cx="9834489" cy="33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tx1"/>
                </a:solidFill>
                <a:latin typeface="Abadi" panose="020B0604020104020204" pitchFamily="34" charset="0"/>
              </a:rPr>
              <a:t> SpaceX advertises Falcon 9 rocket launches on its website, with a cost of 62 million dollars; other providers cost upward of 165 million dollars each, much of the savings is because SpaceX can reuse the first stage. </a:t>
            </a:r>
          </a:p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tx1"/>
                </a:solidFill>
                <a:latin typeface="Abadi" panose="020B0604020104020204" pitchFamily="34" charset="0"/>
              </a:rPr>
              <a:t>Therefore, if we can determine if the first stage will land, we can determine the cost of a launch. This information can be used if an alternate company wants to bid against SpaceX for a rocket launch.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25625"/>
            <a:ext cx="388151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Here is shown percentage of successful launch comparing to failure for VAFB SLC-4E. Successful rate is 40%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VAFB SLC-4E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86892-3960-642C-E885-14A0172D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457" y="1834045"/>
            <a:ext cx="6890364" cy="34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86004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Here is shown outcomes for VAFB SLC-4E for payload from 0 to 5000 kg. Also, shown for what booster version is success or failure.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0" y="130629"/>
            <a:ext cx="10812389" cy="144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Correlation between Payload and Success for </a:t>
            </a:r>
          </a:p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VAFB SLC-4E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56E87-A31A-B21F-78F1-BC50420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55" y="2030674"/>
            <a:ext cx="6573544" cy="35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66882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As we can see, all test score are same. But the best accuracy shows Decision Tree Classifier with best score.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C72EEE-855B-E7B6-A08D-0FF9A0F3E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013" y="1393887"/>
            <a:ext cx="5044259" cy="49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55149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Prediction about landing absolutely predicted well, however it is hard to predict failure landing.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57AE44-940C-3346-6E36-898B4F5E0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215" y="1624409"/>
            <a:ext cx="505848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85064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KSC LC-39A rate have most of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Decision Tree Classifier works better for prediction.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All of sites close to Equator and seacoasts.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Success of mission can depend on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Since 2013 percentage of successful flights increasing.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89958"/>
            <a:ext cx="10104817" cy="550272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Request to the SpaceX API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 the requested data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Extract a Falcon 9 launch records HTML table from Wikipedia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Parse the table and convert it into a Pandas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a column for the class, Standardize the data, Split into training data and test data, Find the method perform best using test data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4085"/>
            <a:ext cx="10515600" cy="478287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We collected dataset about SpaceX using:</a:t>
            </a:r>
          </a:p>
          <a:p>
            <a:r>
              <a:rPr lang="en-US" dirty="0"/>
              <a:t>SpaceX REST API</a:t>
            </a:r>
          </a:p>
          <a:p>
            <a:pPr lvl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Response JSON and normalizing the data to turn it into a Pandas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Getting information about launches using the IDs given for each launch</a:t>
            </a:r>
          </a:p>
          <a:p>
            <a:pPr lvl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Applying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getBoosterVersion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tocreate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 a Pandas data frame</a:t>
            </a:r>
          </a:p>
          <a:p>
            <a:pPr lvl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Dealing with Missing Values</a:t>
            </a:r>
          </a:p>
          <a:p>
            <a:r>
              <a:rPr lang="en-US" dirty="0"/>
              <a:t>Wikipedia</a:t>
            </a:r>
          </a:p>
          <a:p>
            <a:pPr lvl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Request the Falcon9 Launch Wiki page from its URL</a:t>
            </a:r>
          </a:p>
          <a:p>
            <a:pPr lvl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Extract all column/variable names from the HTML table header using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Create a data frame by parsing the launch HTML tables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89489A1D-8E93-26DD-67B9-43BE40F387BE}"/>
              </a:ext>
            </a:extLst>
          </p:cNvPr>
          <p:cNvSpPr/>
          <p:nvPr/>
        </p:nvSpPr>
        <p:spPr>
          <a:xfrm>
            <a:off x="8116002" y="1485431"/>
            <a:ext cx="2609357" cy="8829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data in JSON format and its normalizing</a:t>
            </a:r>
            <a:endParaRPr lang="en-GB" dirty="0"/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C19B9DD2-1B1D-D62F-FD0C-DD26FB132EFF}"/>
              </a:ext>
            </a:extLst>
          </p:cNvPr>
          <p:cNvSpPr/>
          <p:nvPr/>
        </p:nvSpPr>
        <p:spPr>
          <a:xfrm>
            <a:off x="8116001" y="2633466"/>
            <a:ext cx="2609356" cy="747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information using the IDs for new columns</a:t>
            </a:r>
            <a:endParaRPr lang="en-GB" dirty="0"/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6B7B5622-BD7B-CE0B-3BAE-2FDED49CCA33}"/>
              </a:ext>
            </a:extLst>
          </p:cNvPr>
          <p:cNvSpPr/>
          <p:nvPr/>
        </p:nvSpPr>
        <p:spPr>
          <a:xfrm>
            <a:off x="8116003" y="3644086"/>
            <a:ext cx="2609357" cy="8829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new data frame and combining it to dictionary </a:t>
            </a:r>
            <a:endParaRPr lang="en-GB" dirty="0"/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FD9AAA22-EDDB-BEA8-8484-77F271594C71}"/>
              </a:ext>
            </a:extLst>
          </p:cNvPr>
          <p:cNvSpPr/>
          <p:nvPr/>
        </p:nvSpPr>
        <p:spPr>
          <a:xfrm>
            <a:off x="8116003" y="4790170"/>
            <a:ext cx="2609357" cy="54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Filtering the data to get only about Falcon 9</a:t>
            </a:r>
            <a:endParaRPr lang="en-GB" dirty="0"/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94C32A82-AA50-054F-5AA4-E8115EAD4410}"/>
              </a:ext>
            </a:extLst>
          </p:cNvPr>
          <p:cNvSpPr/>
          <p:nvPr/>
        </p:nvSpPr>
        <p:spPr>
          <a:xfrm>
            <a:off x="8116000" y="5600348"/>
            <a:ext cx="2609357" cy="921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Finding missing values of dataset and dealing with it</a:t>
            </a:r>
            <a:endParaRPr lang="en-GB" dirty="0"/>
          </a:p>
        </p:txBody>
      </p:sp>
      <p:graphicFrame>
        <p:nvGraphicFramePr>
          <p:cNvPr id="20" name="Text Placeholder 2">
            <a:extLst>
              <a:ext uri="{FF2B5EF4-FFF2-40B4-BE49-F238E27FC236}">
                <a16:creationId xmlns:a16="http://schemas.microsoft.com/office/drawing/2014/main" id="{AC2B12CD-6ABF-1ADD-1ECC-A70715C08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385374"/>
              </p:ext>
            </p:extLst>
          </p:nvPr>
        </p:nvGraphicFramePr>
        <p:xfrm>
          <a:off x="820738" y="1485431"/>
          <a:ext cx="6784744" cy="5036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8" name="Пряма зі стрілкою 27">
            <a:extLst>
              <a:ext uri="{FF2B5EF4-FFF2-40B4-BE49-F238E27FC236}">
                <a16:creationId xmlns:a16="http://schemas.microsoft.com/office/drawing/2014/main" id="{79B7E759-D877-DC20-7933-303D5425B7E2}"/>
              </a:ext>
            </a:extLst>
          </p:cNvPr>
          <p:cNvCxnSpPr/>
          <p:nvPr/>
        </p:nvCxnSpPr>
        <p:spPr>
          <a:xfrm flipH="1">
            <a:off x="9420679" y="2368422"/>
            <a:ext cx="2" cy="26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28">
            <a:extLst>
              <a:ext uri="{FF2B5EF4-FFF2-40B4-BE49-F238E27FC236}">
                <a16:creationId xmlns:a16="http://schemas.microsoft.com/office/drawing/2014/main" id="{8508B4B1-07EE-FBAF-886A-0A55DDF22F6F}"/>
              </a:ext>
            </a:extLst>
          </p:cNvPr>
          <p:cNvCxnSpPr/>
          <p:nvPr/>
        </p:nvCxnSpPr>
        <p:spPr>
          <a:xfrm flipH="1">
            <a:off x="9420676" y="3379036"/>
            <a:ext cx="2" cy="26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 зі стрілкою 29">
            <a:extLst>
              <a:ext uri="{FF2B5EF4-FFF2-40B4-BE49-F238E27FC236}">
                <a16:creationId xmlns:a16="http://schemas.microsoft.com/office/drawing/2014/main" id="{F9B42640-9195-81B2-701A-DC6D469ED9BB}"/>
              </a:ext>
            </a:extLst>
          </p:cNvPr>
          <p:cNvCxnSpPr/>
          <p:nvPr/>
        </p:nvCxnSpPr>
        <p:spPr>
          <a:xfrm flipH="1">
            <a:off x="9420674" y="4523162"/>
            <a:ext cx="2" cy="26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 зі стрілкою 30">
            <a:extLst>
              <a:ext uri="{FF2B5EF4-FFF2-40B4-BE49-F238E27FC236}">
                <a16:creationId xmlns:a16="http://schemas.microsoft.com/office/drawing/2014/main" id="{16789E86-CA54-6E62-77C0-96BFF2B48CD6}"/>
              </a:ext>
            </a:extLst>
          </p:cNvPr>
          <p:cNvCxnSpPr/>
          <p:nvPr/>
        </p:nvCxnSpPr>
        <p:spPr>
          <a:xfrm flipH="1">
            <a:off x="9420670" y="5335304"/>
            <a:ext cx="2" cy="26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7B56016B-3677-B07E-E23C-4860713926CB}"/>
              </a:ext>
            </a:extLst>
          </p:cNvPr>
          <p:cNvSpPr/>
          <p:nvPr/>
        </p:nvSpPr>
        <p:spPr>
          <a:xfrm>
            <a:off x="8232116" y="2191970"/>
            <a:ext cx="2609357" cy="8829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Requesting the Falcon9 and Launching page from its URL</a:t>
            </a:r>
            <a:endParaRPr lang="en-GB" dirty="0"/>
          </a:p>
        </p:txBody>
      </p:sp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C23A14A7-E784-A8BD-A253-F7F19B03FAA0}"/>
              </a:ext>
            </a:extLst>
          </p:cNvPr>
          <p:cNvSpPr/>
          <p:nvPr/>
        </p:nvSpPr>
        <p:spPr>
          <a:xfrm>
            <a:off x="8232115" y="3340005"/>
            <a:ext cx="2609356" cy="747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Extracting objects of table type for getting columns</a:t>
            </a:r>
            <a:endParaRPr lang="en-GB" dirty="0"/>
          </a:p>
        </p:txBody>
      </p:sp>
      <p:sp>
        <p:nvSpPr>
          <p:cNvPr id="19" name="Прямокутник 18">
            <a:extLst>
              <a:ext uri="{FF2B5EF4-FFF2-40B4-BE49-F238E27FC236}">
                <a16:creationId xmlns:a16="http://schemas.microsoft.com/office/drawing/2014/main" id="{28EFBD09-B07C-00A9-E1A7-49D54542AC5C}"/>
              </a:ext>
            </a:extLst>
          </p:cNvPr>
          <p:cNvSpPr/>
          <p:nvPr/>
        </p:nvSpPr>
        <p:spPr>
          <a:xfrm>
            <a:off x="8232117" y="4350625"/>
            <a:ext cx="2609357" cy="615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Parsing data</a:t>
            </a:r>
            <a:endParaRPr lang="en-GB" dirty="0"/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BE083FFB-60F5-BA85-060F-5FE65F5D8319}"/>
              </a:ext>
            </a:extLst>
          </p:cNvPr>
          <p:cNvSpPr/>
          <p:nvPr/>
        </p:nvSpPr>
        <p:spPr>
          <a:xfrm>
            <a:off x="8232117" y="5229707"/>
            <a:ext cx="2609357" cy="54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</a:t>
            </a:r>
            <a:r>
              <a:rPr lang="en-US" dirty="0" err="1"/>
              <a:t>dataframe</a:t>
            </a:r>
            <a:endParaRPr lang="en-GB" dirty="0"/>
          </a:p>
        </p:txBody>
      </p:sp>
      <p:graphicFrame>
        <p:nvGraphicFramePr>
          <p:cNvPr id="22" name="Text Placeholder 2">
            <a:extLst>
              <a:ext uri="{FF2B5EF4-FFF2-40B4-BE49-F238E27FC236}">
                <a16:creationId xmlns:a16="http://schemas.microsoft.com/office/drawing/2014/main" id="{D1D6B93A-5D21-2E8B-0E71-1A7E82A9FD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589985"/>
              </p:ext>
            </p:extLst>
          </p:nvPr>
        </p:nvGraphicFramePr>
        <p:xfrm>
          <a:off x="820738" y="1485431"/>
          <a:ext cx="6784744" cy="5249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3" name="Пряма зі стрілкою 22">
            <a:extLst>
              <a:ext uri="{FF2B5EF4-FFF2-40B4-BE49-F238E27FC236}">
                <a16:creationId xmlns:a16="http://schemas.microsoft.com/office/drawing/2014/main" id="{4BB8767D-725F-4026-6432-013D70B071D7}"/>
              </a:ext>
            </a:extLst>
          </p:cNvPr>
          <p:cNvCxnSpPr/>
          <p:nvPr/>
        </p:nvCxnSpPr>
        <p:spPr>
          <a:xfrm flipH="1">
            <a:off x="9536793" y="3074961"/>
            <a:ext cx="2" cy="26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зі стрілкою 23">
            <a:extLst>
              <a:ext uri="{FF2B5EF4-FFF2-40B4-BE49-F238E27FC236}">
                <a16:creationId xmlns:a16="http://schemas.microsoft.com/office/drawing/2014/main" id="{992DB366-F76F-C27A-FEA6-276476CF8500}"/>
              </a:ext>
            </a:extLst>
          </p:cNvPr>
          <p:cNvCxnSpPr/>
          <p:nvPr/>
        </p:nvCxnSpPr>
        <p:spPr>
          <a:xfrm flipH="1">
            <a:off x="9536790" y="4085575"/>
            <a:ext cx="2" cy="26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F740B7E0-2FCC-2181-55A6-A84CF260FECC}"/>
              </a:ext>
            </a:extLst>
          </p:cNvPr>
          <p:cNvCxnSpPr/>
          <p:nvPr/>
        </p:nvCxnSpPr>
        <p:spPr>
          <a:xfrm flipH="1">
            <a:off x="9536788" y="4962699"/>
            <a:ext cx="2" cy="26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1842</Words>
  <Application>Microsoft Office PowerPoint</Application>
  <PresentationFormat>Panorámica</PresentationFormat>
  <Paragraphs>224</Paragraphs>
  <Slides>46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system-ui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CODIGO FACIL</cp:lastModifiedBy>
  <cp:revision>211</cp:revision>
  <dcterms:created xsi:type="dcterms:W3CDTF">2021-04-29T18:58:34Z</dcterms:created>
  <dcterms:modified xsi:type="dcterms:W3CDTF">2023-12-18T17:04:38Z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